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7" r:id="rId6"/>
    <p:sldId id="284" r:id="rId7"/>
    <p:sldId id="285" r:id="rId8"/>
    <p:sldId id="281" r:id="rId9"/>
    <p:sldId id="282" r:id="rId10"/>
    <p:sldId id="278" r:id="rId11"/>
    <p:sldId id="283" r:id="rId12"/>
    <p:sldId id="264" r:id="rId13"/>
    <p:sldId id="275" r:id="rId14"/>
    <p:sldId id="276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FF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>
      <p:cViewPr varScale="1">
        <p:scale>
          <a:sx n="46" d="100"/>
          <a:sy n="46" d="100"/>
        </p:scale>
        <p:origin x="5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B699-F36D-4100-B392-D556FCB35D59}" type="datetimeFigureOut">
              <a:rPr lang="en-AU" smtClean="0"/>
              <a:t>2/03/2017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0817-F800-48C8-A853-FEC555ACA228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B699-F36D-4100-B392-D556FCB35D59}" type="datetimeFigureOut">
              <a:rPr lang="en-AU" smtClean="0"/>
              <a:t>2/03/2017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0817-F800-48C8-A853-FEC555ACA22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B699-F36D-4100-B392-D556FCB35D59}" type="datetimeFigureOut">
              <a:rPr lang="en-AU" smtClean="0"/>
              <a:t>2/03/2017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0817-F800-48C8-A853-FEC555ACA22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B699-F36D-4100-B392-D556FCB35D59}" type="datetimeFigureOut">
              <a:rPr lang="en-AU" smtClean="0"/>
              <a:t>2/03/2017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0817-F800-48C8-A853-FEC555ACA22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B699-F36D-4100-B392-D556FCB35D59}" type="datetimeFigureOut">
              <a:rPr lang="en-AU" smtClean="0"/>
              <a:t>2/03/2017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0817-F800-48C8-A853-FEC555ACA228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B699-F36D-4100-B392-D556FCB35D59}" type="datetimeFigureOut">
              <a:rPr lang="en-AU" smtClean="0"/>
              <a:t>2/03/2017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0817-F800-48C8-A853-FEC555ACA22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B699-F36D-4100-B392-D556FCB35D59}" type="datetimeFigureOut">
              <a:rPr lang="en-AU" smtClean="0"/>
              <a:t>2/03/2017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0817-F800-48C8-A853-FEC555ACA22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B699-F36D-4100-B392-D556FCB35D59}" type="datetimeFigureOut">
              <a:rPr lang="en-AU" smtClean="0"/>
              <a:t>2/03/2017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0817-F800-48C8-A853-FEC555ACA22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B699-F36D-4100-B392-D556FCB35D59}" type="datetimeFigureOut">
              <a:rPr lang="en-AU" smtClean="0"/>
              <a:t>2/03/2017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0817-F800-48C8-A853-FEC555ACA22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B699-F36D-4100-B392-D556FCB35D59}" type="datetimeFigureOut">
              <a:rPr lang="en-AU" smtClean="0"/>
              <a:t>2/03/2017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0817-F800-48C8-A853-FEC555ACA22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B699-F36D-4100-B392-D556FCB35D59}" type="datetimeFigureOut">
              <a:rPr lang="en-AU" smtClean="0"/>
              <a:t>2/03/2017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6C40817-F800-48C8-A853-FEC555ACA228}" type="slidenum">
              <a:rPr lang="en-AU" smtClean="0"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b="0" i="0" u="none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6FB699-F36D-4100-B392-D556FCB35D59}" type="datetimeFigureOut">
              <a:rPr lang="en-AU" smtClean="0"/>
              <a:t>2/03/2017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C40817-F800-48C8-A853-FEC555ACA228}" type="slidenum">
              <a:rPr lang="en-AU" smtClean="0"/>
              <a:t>‹#›</a:t>
            </a:fld>
            <a:endParaRPr lang="en-A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i="0" u="none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5832648" cy="1828800"/>
          </a:xfrm>
        </p:spPr>
        <p:txBody>
          <a:bodyPr>
            <a:normAutofit fontScale="90000"/>
          </a:bodyPr>
          <a:lstStyle/>
          <a:p>
            <a:pPr algn="l"/>
            <a:r>
              <a:rPr lang="en-AU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br>
              <a:rPr lang="en-AU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en-AU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What it means to be ‘Safe’</a:t>
            </a:r>
            <a:endParaRPr lang="en-AU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077072"/>
            <a:ext cx="7854696" cy="1219100"/>
          </a:xfrm>
        </p:spPr>
        <p:txBody>
          <a:bodyPr/>
          <a:lstStyle/>
          <a:p>
            <a:pPr algn="l"/>
            <a:r>
              <a:rPr lang="en-AU" dirty="0" smtClean="0">
                <a:latin typeface="Century Gothic" panose="020B0502020202020204" pitchFamily="34" charset="0"/>
              </a:rPr>
              <a:t>At Kincumber Public School we are </a:t>
            </a:r>
            <a:r>
              <a:rPr lang="en-AU" b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Safe</a:t>
            </a:r>
            <a:r>
              <a:rPr lang="en-AU" dirty="0" smtClean="0">
                <a:latin typeface="Century Gothic" panose="020B0502020202020204" pitchFamily="34" charset="0"/>
              </a:rPr>
              <a:t>, Respectful Learners. 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4854" y1="30625" x2="44854" y2="30625"/>
                        <a14:foregroundMark x1="29588" y1="33475" x2="29588" y2="33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-1251520"/>
            <a:ext cx="484956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22"/>
          <a:stretch/>
        </p:blipFill>
        <p:spPr>
          <a:xfrm>
            <a:off x="0" y="6298556"/>
            <a:ext cx="9144000" cy="586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1551"/>
            <a:ext cx="1659632" cy="120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8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772400" cy="1362456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AU" dirty="0" smtClean="0">
                <a:ln w="50800"/>
                <a:solidFill>
                  <a:srgbClr val="FF0000"/>
                </a:solidFill>
                <a:effectLst/>
              </a:rPr>
              <a:t>Remember:</a:t>
            </a:r>
            <a:endParaRPr lang="en-AU" dirty="0">
              <a:ln w="50800"/>
              <a:solidFill>
                <a:schemeClr val="tx1"/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060848"/>
            <a:ext cx="8784976" cy="150971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000" dirty="0" smtClean="0">
                <a:latin typeface="Century Gothic" panose="020B0502020202020204" pitchFamily="34" charset="0"/>
              </a:rPr>
              <a:t>Move quickly and safely.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000" dirty="0" smtClean="0">
                <a:latin typeface="Century Gothic" panose="020B0502020202020204" pitchFamily="34" charset="0"/>
              </a:rPr>
              <a:t>Go straight to your safety split classroom. You don’t need to take anything with you.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 smtClean="0"/>
              <a:t>Students </a:t>
            </a:r>
            <a:r>
              <a:rPr lang="en-AU" sz="1600" dirty="0"/>
              <a:t>are to leave their belongings (except </a:t>
            </a:r>
            <a:r>
              <a:rPr lang="en-AU" sz="1600" dirty="0" smtClean="0"/>
              <a:t>their pencil </a:t>
            </a:r>
            <a:r>
              <a:rPr lang="en-AU" sz="1600" dirty="0"/>
              <a:t>case, if it is currently </a:t>
            </a:r>
            <a:r>
              <a:rPr lang="en-AU" sz="1600" dirty="0">
                <a:solidFill>
                  <a:srgbClr val="FF0000"/>
                </a:solidFill>
              </a:rPr>
              <a:t>with the student</a:t>
            </a:r>
            <a:r>
              <a:rPr lang="en-AU" sz="1600" dirty="0" smtClean="0"/>
              <a:t>). Do not stop to </a:t>
            </a:r>
            <a:r>
              <a:rPr lang="en-AU" sz="1600" dirty="0"/>
              <a:t>get belongings from anywhere else in the </a:t>
            </a:r>
            <a:r>
              <a:rPr lang="en-AU" sz="1600" dirty="0" smtClean="0"/>
              <a:t>classroom. Do not stop to </a:t>
            </a:r>
            <a:r>
              <a:rPr lang="en-AU" sz="1600" dirty="0"/>
              <a:t>collect </a:t>
            </a:r>
            <a:r>
              <a:rPr lang="en-AU" sz="1600" dirty="0" smtClean="0"/>
              <a:t>school </a:t>
            </a:r>
            <a:r>
              <a:rPr lang="en-AU" sz="1600" dirty="0"/>
              <a:t>bags/hats/jumpers etc. </a:t>
            </a:r>
            <a:r>
              <a:rPr lang="en-AU" sz="1600" dirty="0" smtClean="0"/>
              <a:t>Exit </a:t>
            </a:r>
            <a:r>
              <a:rPr lang="en-AU" sz="1600" dirty="0"/>
              <a:t>the classroom/school setting quickly and walk calmly and </a:t>
            </a:r>
            <a:r>
              <a:rPr lang="en-AU" sz="1600" dirty="0" smtClean="0"/>
              <a:t>quietly.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000" dirty="0" smtClean="0">
                <a:latin typeface="Century Gothic" panose="020B0502020202020204" pitchFamily="34" charset="0"/>
              </a:rPr>
              <a:t>Know what class you are going to and what you need to do when you get there. </a:t>
            </a:r>
            <a:endParaRPr lang="en-AU" sz="25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3000" dirty="0" smtClean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3571"/>
          <a:stretch/>
        </p:blipFill>
        <p:spPr>
          <a:xfrm>
            <a:off x="6372200" y="0"/>
            <a:ext cx="2346533" cy="220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1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772400" cy="1362456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AU" dirty="0" smtClean="0">
                <a:ln w="50800"/>
                <a:solidFill>
                  <a:srgbClr val="FF0000"/>
                </a:solidFill>
                <a:effectLst/>
              </a:rPr>
              <a:t>When you get there:</a:t>
            </a:r>
            <a:endParaRPr lang="en-AU" dirty="0">
              <a:ln w="50800"/>
              <a:solidFill>
                <a:schemeClr val="tx1"/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060848"/>
            <a:ext cx="8784976" cy="150971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000" dirty="0" smtClean="0">
                <a:latin typeface="Century Gothic" panose="020B0502020202020204" pitchFamily="34" charset="0"/>
              </a:rPr>
              <a:t>Go straight inside calmly.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000" dirty="0" smtClean="0">
                <a:latin typeface="Century Gothic" panose="020B0502020202020204" pitchFamily="34" charset="0"/>
              </a:rPr>
              <a:t>Let the teacher know you have been sent to safety split classes.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000" dirty="0" smtClean="0">
                <a:latin typeface="Century Gothic" panose="020B0502020202020204" pitchFamily="34" charset="0"/>
              </a:rPr>
              <a:t>Listen to teacher instructions.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000" dirty="0" smtClean="0">
                <a:latin typeface="Century Gothic" panose="020B0502020202020204" pitchFamily="34" charset="0"/>
              </a:rPr>
              <a:t>If the class is not in the room, use the door sign to find out where they are. Move calmly.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000" dirty="0" smtClean="0">
                <a:latin typeface="Century Gothic" panose="020B0502020202020204" pitchFamily="34" charset="0"/>
              </a:rPr>
              <a:t>Don’t panic. Go to the nearest classroom near you. </a:t>
            </a:r>
            <a:endParaRPr lang="en-AU" sz="25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3000" dirty="0" smtClean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548680"/>
            <a:ext cx="1891928" cy="1891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332656"/>
            <a:ext cx="1024012" cy="107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9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Century Gothic"/>
                <a:cs typeface="Century Gothic"/>
              </a:rPr>
              <a:t>Time to role play!</a:t>
            </a:r>
            <a:endParaRPr lang="en-AU" dirty="0"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dirty="0">
                <a:latin typeface="Century Gothic"/>
                <a:cs typeface="Century Gothic"/>
              </a:rPr>
              <a:t>Role </a:t>
            </a:r>
            <a:r>
              <a:rPr lang="en-AU" dirty="0" smtClean="0">
                <a:latin typeface="Century Gothic"/>
                <a:cs typeface="Century Gothic"/>
              </a:rPr>
              <a:t>play 1: follow emergency split procedures </a:t>
            </a:r>
            <a:r>
              <a:rPr lang="en-AU" dirty="0">
                <a:latin typeface="Century Gothic"/>
                <a:cs typeface="Century Gothic"/>
              </a:rPr>
              <a:t>at school </a:t>
            </a:r>
            <a:r>
              <a:rPr lang="en-AU" dirty="0" smtClean="0">
                <a:latin typeface="Century Gothic"/>
                <a:cs typeface="Century Gothic"/>
              </a:rPr>
              <a:t>(remember that following instructions helps keep me safe!)</a:t>
            </a:r>
            <a:endParaRPr lang="en-AU" dirty="0">
              <a:latin typeface="Century Gothic"/>
              <a:cs typeface="Century Gothic"/>
            </a:endParaRPr>
          </a:p>
          <a:p>
            <a:pPr lvl="0"/>
            <a:r>
              <a:rPr lang="en-AU" dirty="0">
                <a:latin typeface="Century Gothic"/>
                <a:cs typeface="Century Gothic"/>
              </a:rPr>
              <a:t>Role </a:t>
            </a:r>
            <a:r>
              <a:rPr lang="en-AU" dirty="0" smtClean="0">
                <a:latin typeface="Century Gothic"/>
                <a:cs typeface="Century Gothic"/>
              </a:rPr>
              <a:t>play 2: What do you do if it is unsafe to go through your classroom door?</a:t>
            </a:r>
            <a:endParaRPr lang="en-AU" dirty="0">
              <a:latin typeface="Century Gothic"/>
              <a:cs typeface="Century Gothic"/>
            </a:endParaRPr>
          </a:p>
          <a:p>
            <a:r>
              <a:rPr lang="en-AU" dirty="0">
                <a:latin typeface="Century Gothic"/>
                <a:cs typeface="Century Gothic"/>
              </a:rPr>
              <a:t>Role play </a:t>
            </a:r>
            <a:r>
              <a:rPr lang="en-AU" dirty="0" smtClean="0">
                <a:latin typeface="Century Gothic"/>
                <a:cs typeface="Century Gothic"/>
              </a:rPr>
              <a:t>3: what do you do when you get to your safety split class and they are not there?</a:t>
            </a:r>
            <a:endParaRPr lang="en-AU" dirty="0">
              <a:latin typeface="Century Gothic"/>
              <a:cs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5265204"/>
            <a:ext cx="4486176" cy="168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6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5832648" cy="1108720"/>
          </a:xfrm>
        </p:spPr>
        <p:txBody>
          <a:bodyPr>
            <a:normAutofit fontScale="90000"/>
          </a:bodyPr>
          <a:lstStyle/>
          <a:p>
            <a:pPr algn="l"/>
            <a:r>
              <a:rPr lang="en-AU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Goldie says</a:t>
            </a:r>
            <a:br>
              <a:rPr lang="en-AU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en-AU" i="1" dirty="0" smtClean="0">
                <a:solidFill>
                  <a:srgbClr val="25FF42"/>
                </a:solidFill>
                <a:latin typeface="Century Gothic" panose="020B0502020202020204" pitchFamily="34" charset="0"/>
              </a:rPr>
              <a:t>Well done!</a:t>
            </a:r>
            <a:endParaRPr lang="en-AU" i="1" dirty="0">
              <a:solidFill>
                <a:srgbClr val="25FF4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276872"/>
            <a:ext cx="5328592" cy="3744416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AU" dirty="0" smtClean="0">
                <a:latin typeface="Century Gothic" panose="020B0502020202020204" pitchFamily="34" charset="0"/>
              </a:rPr>
              <a:t>Now you know how to follow directions to help you stay safe at school.</a:t>
            </a:r>
          </a:p>
          <a:p>
            <a:pPr algn="l"/>
            <a:endParaRPr lang="en-AU" dirty="0" smtClean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4854" y1="30625" x2="44854" y2="30625"/>
                        <a14:foregroundMark x1="29588" y1="33475" x2="29588" y2="33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-1107504"/>
            <a:ext cx="5425629" cy="7672639"/>
          </a:xfrm>
          <a:prstGeom prst="rect">
            <a:avLst/>
          </a:prstGeom>
        </p:spPr>
      </p:pic>
      <p:pic>
        <p:nvPicPr>
          <p:cNvPr id="7" name="Picture 6" descr="universal-2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t="91764" r="2046" b="2508"/>
          <a:stretch/>
        </p:blipFill>
        <p:spPr>
          <a:xfrm>
            <a:off x="395536" y="6309320"/>
            <a:ext cx="8352928" cy="32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4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AU" dirty="0">
                <a:latin typeface="Century Gothic" panose="020B0502020202020204" pitchFamily="34" charset="0"/>
              </a:rPr>
              <a:t>At Kincumber Public School we are </a:t>
            </a:r>
            <a:r>
              <a:rPr lang="en-AU" b="1" dirty="0">
                <a:solidFill>
                  <a:srgbClr val="92D050"/>
                </a:solidFill>
                <a:latin typeface="Century Gothic" panose="020B0502020202020204" pitchFamily="34" charset="0"/>
              </a:rPr>
              <a:t>Safe</a:t>
            </a:r>
            <a:r>
              <a:rPr lang="en-AU" dirty="0">
                <a:latin typeface="Century Gothic" panose="020B0502020202020204" pitchFamily="34" charset="0"/>
              </a:rPr>
              <a:t>, Respectful Learners.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308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>
                <a:latin typeface="Century Gothic" panose="020B0502020202020204" pitchFamily="34" charset="0"/>
              </a:rPr>
              <a:t>At KPS, we are safe, respectful learners.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universal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7380312" cy="521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1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t="33040" r="42812" b="47616"/>
          <a:stretch/>
        </p:blipFill>
        <p:spPr>
          <a:xfrm>
            <a:off x="5436096" y="4437112"/>
            <a:ext cx="3352800" cy="8490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854" y1="30625" x2="44854" y2="30625"/>
                        <a14:foregroundMark x1="29588" y1="33475" x2="29588" y2="33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-531440"/>
            <a:ext cx="4273501" cy="6043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332656"/>
            <a:ext cx="525658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5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When we are being safe we:</a:t>
            </a:r>
            <a:br>
              <a:rPr lang="en-AU" sz="45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en-AU" sz="45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060848"/>
            <a:ext cx="66967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4000" dirty="0" smtClean="0">
                <a:latin typeface="Century Gothic"/>
                <a:cs typeface="Century Gothic"/>
              </a:rPr>
              <a:t>Follow directions</a:t>
            </a:r>
          </a:p>
          <a:p>
            <a:pPr marL="285750" indent="-285750">
              <a:buFont typeface="Arial"/>
              <a:buChar char="•"/>
            </a:pPr>
            <a:r>
              <a:rPr lang="en-US" sz="4000" dirty="0" smtClean="0">
                <a:latin typeface="Century Gothic"/>
                <a:cs typeface="Century Gothic"/>
              </a:rPr>
              <a:t>Be </a:t>
            </a:r>
            <a:r>
              <a:rPr lang="en-US" sz="4000" dirty="0" err="1" smtClean="0">
                <a:latin typeface="Century Gothic"/>
                <a:cs typeface="Century Gothic"/>
              </a:rPr>
              <a:t>sunsafe</a:t>
            </a:r>
            <a:endParaRPr lang="en-US" sz="4000" dirty="0" smtClean="0">
              <a:latin typeface="Century Gothic"/>
              <a:cs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4000" dirty="0" smtClean="0">
                <a:latin typeface="Century Gothic"/>
                <a:cs typeface="Century Gothic"/>
              </a:rPr>
              <a:t>Keep hands and feet to self</a:t>
            </a:r>
          </a:p>
          <a:p>
            <a:pPr marL="285750" indent="-285750">
              <a:buFont typeface="Arial"/>
              <a:buChar char="•"/>
            </a:pPr>
            <a:r>
              <a:rPr lang="en-US" sz="4000" dirty="0" smtClean="0">
                <a:latin typeface="Century Gothic"/>
                <a:cs typeface="Century Gothic"/>
              </a:rPr>
              <a:t>Use equipment responsibly</a:t>
            </a:r>
            <a:endParaRPr lang="en-US" sz="4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2358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3192384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Today we are going to learn about our class “Safety Split”</a:t>
            </a:r>
            <a:endParaRPr lang="en-AU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AutoShape 2" descr="data:image/jpeg;base64,/9j/4AAQSkZJRgABAQAAAQABAAD/2wCEAAkGBhQSERQUEhQVFBQVFRgXFhYYFhQYGRgZFRcXHBgeIBcYHCYeGhwjHBcVHy8gIycpLSwuFSIxNjAqNSYrLSkBCQoKDgwOGg8PGjUkHyQtLDEpKS0sLCwsLCksKS8yNS0sLywsKSksKiwsLCwuLC0sLCwsLCwsLCwsKSwsLCwsLf/AABEIAOcA2gMBIgACEQEDEQH/xAAcAAEAAgMBAQEAAAAAAAAAAAAABgcBBAUDAgj/xABNEAACAQMCAgYGAw0ECAcBAAABAgMABBESIQUxBgcTQVFhFCIycYGRI2KhFRYzQkNScoKSsbLB0lWi0fAlU2SDk7PC4SQ0RGNzo/FU/8QAGwEBAAIDAQEAAAAAAAAAAAAAAAMEAQIFBgf/xAAyEQACAQIEAwYGAgIDAAAAAAAAAQIDEQQSITEFQVETIjJhgdFxkaHB8PFCsRRiBiMz/9oADAMBAAIRAxEAPwC8a1OKcVitomlndY40GWZuXl5knkANzW3VC9POPNxG+ePP/hbVyiqDs8gyHY+O+QPIfWNaTmoRzMnw9CdeoqcN2d3i3XPPMSvD4Aqcu2nzv7owdviT5gVHLrj3EJjmW/mH1YcRD5oAfnXgq42Gwrz9JXAJIGrln1c/A1zJ4qpLw6HsKPBsLSX/AG95+bsvl+zxk4eW9ua4c/Wmc/zrzHBkHJpR7pH/AMa3685YyeTFfcFP8QNQ9tUf8i88BhktKSfovuad3dz2yaobq7ViQqqJ5MEnkMZ376/R3DomWGNZGLOqKGY82YKAx+Jya/OD2UokikEiuYnWRVdBpLKQRnTzG1XJ1b9NJ+IpK00MaLEwQSRsxV25sArDuGnfUfaFdPDTzRs5XZ5Li1Ds6t408keW2vybJnSlKsnHFK8L2/jhQvNIkaDmzsqqM8t2OK8OF8bguQzW80cwU4Yoytg+BxyoDepSlAKUpQClKUApSlAKUpQClKUApSlAKxWaxQHzKcKSOeDivzN0abMJJ5l2J95Ar9OV+cJuHG0vru1O2mQtH5o26/3Sn21VxSvTZ2OCzUMWr800bNfLoCMEAg8wdx8q+qVxz3j10OZccG74XaI+AJ0/Lu/ztW70T4ebmU20l0be5P4MSRK8cvgA4KsG5+Oe7favatC+4e9xNbwwZ9IeQCMgkFcblsjcBcBs92knuq5QqZpZZq5wuJYVUaTrUZODXJNpP06ne4n1ecUDrD2UbLIwXt42JRVPMsrYZRjy8huRVzdH+Bx2dvHbxDCRrjPex5sx8ySSffW7bRlUUM2tgoBbAGogbnA2GTvjzr7zXThCMNIo8fXxFWu06kr2M0pStyA5fGeAQXDRvcqHSHUwR8GLUQBqZSMEqA2M7DW3liO8BfgsFyz2k1rHM66CEnAUgsDgJq0ZyB7I/fXP63b95DacPjYr6XJ9KRz7JMZHuOc/7vHfXlL0Jsmj7M20enGMhcP79Y9bPmTUVSqoOzJYUnNaFl0qsugvGZbK8+5lw7SROpezkY+tgZzGT34AOPDTtswAs2pE01dEbTTsxSlKyYFVp0yluJeNW9pFdz28clsXPZMB6ymY5wdtwoHwqy6qLpzxwx8dt3tk9Klit3RokYeqzdqAGYZ041gnPIeGa0nfK7bmVuSI9C7kDfi96AO89l+8rRehlyRkcXvCPEdj/TUbh4pe3f3Str0wui2TSFI19WKRhqiXVzJAGrcnkMGuZ0a4DJb8Jj4lZTPFMiSSSxMcwzJHI4IKdx0rsflgnNUL1EtZ6+5JZdCcfeVdf2te/wD1f019/eddf2tefs2/9FcmfrGuJ1hTh9sJJjbrcTCQnTGrDZQQVLMTy8iNtzp3eF9adtJDaSSho2uWdMbFY2i06yzkjCYZTnHI7jY1o5YhLcaGz9511/a15+zb/wBFPvPu/wC1rz9m3/ore4L0vgvlm9CkDvEMeurqMsDoJyMlCQdx4GvPor0be1EstxMZ7mchpZDkIMZ0qinZVGT/ANhgDTtqqvmlZ9DNka/3p3f9rXf/AA7b+in3p3f9rXf/AA7b+iuTwLpXNc8YukE6izt10hMRYZtl9vGfa7Q7H8UCp+DSdatB2bCSZWnTv03h1obheJ3Mja1RVaO3wS2c8k/NDH4VZPB439Hh7Vi0nZJ2h2GX0jUcAY3Oar3rZXtpeG2n+uugWH1VKqfskb5VZ2K6GHlKULyI5bn1VZ9cXRNnRL+Bcy24xKo/Hh3JP6uW/VY+AqzKwRU7V1ZiMnFqUd0fnW1uVkQMvI/Z4j31611en3Q08NmNxApNlK3rqB+AdvL8w937P5ueQHyMjcYyMY3ri16Lpyty5H0Dh+Oji6V/5Ldff4M87u6WNCzHYfb5e+tjoZePZ39td3ICxz6omz+SWQDQTn2dwD7tWa49zwp5jqkfRj2FXcL5knGT7q2rXihz6NxE5hk2E4Ayp7iT5HG53HfkVZw2WOzu/wA2ONxiVeqleLVPl8er6eVz9EcUaUQyGAK02huzDHC68erk+GcZrhWXV/bq6TTtLc3KMH7eWSTIZTkFUUhEXPJQMY23qJcB6cTcOQ2l/wCtpRvRLk+xKFU6EdvxW5DJPv7mbhdG+BjikPpV5czzSOzAoJCiRkHkFHLbBwMDDDbvq/KpFLMeajTbdi8aVUi9XcSbwXF3Ae4pOf3Y/nXvGOL2u8N3HdoPydwmGP64OSfewrRV4PmbOjNDpq2ekNkDyFsxHvPpH+AqSVWPSXpg78Tsri5t3tXiHZygnUpUs2WVsesMSMfhzNSSbp/G8nZWcUt5Kc4EY0ptz9dhuB4gY86hrRcpJomoyUY6nl1jgxR292nt2twj5+qSMj3Eqnzq3UbIBHI7iqD6e/dM2ublYYIpHWMQIweR2OSuSNXIrnYju2q75r+K1gUzyJEqKAWdgo2HianpRcY2ZBVkpSujfrQ41x6C0iMtxIsaDvJ3J8ABux8gCaiF71iS3OU4ZBrHL0qYMkI81U+vIfcB8a0LLosO17e7ka7ue6STGlPKOIeqg/ztSdWMBClKRm+6QXvEvVg12Nmech2uZR9UfklPjz8zyrUv57bhFqTEgDNsi83lk+s3NsZyT3d3MCt7pN0qhso9Uh1O3sRg+s5/kuebH7TtUU4Tw26bi3Dri/UA3DTNFCQfolijJT1T7PrMGHflcnB5V7yqJylsid5aWi3Jj0Z6HTJw6dXk0Xl4GeaQrr0lxgKVyOSkjnsWOOQrV4T1ZT+jx2t3d67WNiewhj7PXly+HlJ1FdRJwMe/YGvrrI6LR+jXd3JNcsyx5jjMzCJGOFXTGoG2og4JPOtXq76vrdrS2uZu1MzfS7TSqvtkx+qrAH1Qvvqtm7rnm59OZBzO7x/q3guXWRHltXWMREwME1RqMBSMYwBt7tjnAxy+kHVRHOLGGJljtrYv2inUXcOUJIbG7NpOScYzkcsVsXPW1bJOU7OVrcSdk12B9CJO8Z7wPEdwJAI3Pb4V0yguLqe1jDmS3zrJUBTpYKcNnfBONwK0vWhZ9DOhx+jfRmW34tezCIJbSRRLEVKYOhYxgIDkYww3AqRcd6NW94qrcx9oqHUoLOBkjB9kjPxrncB6fW9zHOzarc2zYmWbSpTcjJIJGMqw58xjwz4cH6xobu4ENtDcypkgziPES4B3LMQQO7cZ35VrJVG722GhEOr7obZzT8Rjmt45BBdFIwwJ0pqkAA35er9lWvDCqKFUBVUBVUDAAAwAAOQA2qH9ETbR8S4lFC0rSs6yzalURqTnIVgcneRuY7ts4qZ0ryblr5f0EV/xBe36S2icxbWzSHyLax/1RVZdVx0GXtuN8VuO6PRbr8Nm+2EfOrHrrUVlgl5ET3M0pXhfX0cMbSSuqRoMszHAA99SmDN3aJKjRyKHR1KspGQQeYIqielHRhuF3AjyWtJiewc76DzMbHx8D3jf87En4v1xySMRw+BSg27efUA36Ma4bHmT8BXE451iPdWktvxC0BDKSk0ByEdd0bs3OQAcZ9bkSMb1BUdOfcbOjhY4nDNYiEXb4aNexya8bq1WRSrDY/Z4EedanA7/ALWPf2l2Pn4H/PhXRrjyTpytzR7ynOGJpKS1jJfiO10AvxNFJY3QWQw40hwCGiPLY/mkjHgGHhXjfWz8HuDPCpaxlIEsYJJjbkCM/YTzyVP4prgi89Gu7a4HIOI5PNH2P2Fvsq3Z4FdWVwGVgQykZBB5gg8xV1T0UuT3R4vFYfsasqfTZ+T29jysL9Jo1kiYOjDIYf52I7wdxWOIcRjgQyTOsaDvY4+A7yfIb1CLrgVzwuRprHM1sxzJbkklfMd5wOTDcd4YVHTx4zPDcsgv7hpGAtSsnZwKpGkCNfbLZPrbr6u4Y8t40czunoVJ1sq1WpLr57ni8RjtLQejt/6m59Rf0o19rP1hn3CuPJ0PuODz2t3dA3VtA35F2+hJJI2cD1dTE9wJOCRne7La72Goadht4eW3hyr1urdJUZHAZHUqwPIqwwR8qmTyaW0Kjnn1KeFhccYlW7mdraBDqtUiZS49bOrUMgNsMnnkYAGN9lLbhsUyiSX0q5LYBlka4fPxyi/HGK5HVTxXTLPahi0Y1SRH9FwpP6wKn3g+NTG96HWczFpLaIsdyQCpPv0EZqOpJqTUnp5FqnBZU4r5m1fcdt4BmWaJAPF1z8FG5+AqL/f295OtrwxFaR84ll9VQFGSQvM4HiP1TXctuhNjGcraxZ811fxk1y+D2g++VAigBLUsQAAB6hXkOXtisUowlKxmrKcY3JP0T6r4raT0m6c3d2TntH9lD9VT3juY8u4LXz02H+leDn69yPnEtTqoP06H+keDn/aJh84v+1WqngfwZSW559a1lNNw547eN5XeSPKoMnSG1cvDIWpDwKyMVrBERgxwxoR5qig8vMGt+lcTP3VEmsVseqmYqLU3meHCXtBD2Y7XmTp148Sd8+eK14LSbhfFbub0We4guUJjMEZchiwYKcezvrG/dg771Jes3i89tZCW2fs3E0YJ0qw0uSpBDAjGSvyqDW3WtxCMfSR20wHM4eNsDzBx9lWoSnON3az5bEkMPUqJuEW7b2NbjnQe+e1muniPaXF2J5rZDlhEA+kYG5ILtsMkDB5g4nFp1nWKxpHCk2vZEtUt3EgPcAuAgx+lUg6KccN5aRXBj7MyAnRq1YAZgN8DnjPLvrrVHOrfuzWxEl0Kh4Xw+/m4lxLsC1rHJKRJOYzqCxFwix52JYbkjkBnO4zJ+qXpDJc8OLzuzvFK6s7EklcK4yTzwHx+rU3qNdJYIbHht4YI0iHZSNhFCgvIukHbvyV+Qo6vad23SwtY53UrEWs57hh61zdSyZ8RsP4tdWDUc6uOH9jwu0TvMKuffLlz/HUjrskJ5Xl4kUbySMERFLMx5AAZJqiOk/SaTikut8paIfoYeWvH5Rx3k9w7ht4lpL1u8fMsyWCH1FAlucd+/wBHH/1H9XwqCxcQDSmNBkKPWbuGNgB4/wDaqeJqyXdh6+R3+E4OnNqtW2vaK6v2X72NsCvmXVj1cZ884+yvulco9o1dWOfw/hhjd3LDL81VcKP8/wAzXQpSsyk5O7I6NGNGOSG3uc7j6ZhP6S/xAfzqUdFOlc0cyW103aLIdMMx9rV3I/jnkDzz493FkiDYBGcEH4g5H21pcSufWiRAzy9qjqiAlvUbPIe6rFGTdoHI4nhYOMq8nZpK3pfT1uXNUd470Et7lu0w0M3PtYjpbPiRyJ89j518xdIL1iCOHMqk76rmENj9Ejn5GpJUmsHoea0ktSFjhnGYNob1JlHLtQNXzdGP96tPiwv+yJ4nfrDbnYxwBQ8v1BpVck8uZ57jFWBWp9yYe17YxqZe5yNTD3Fs6fhipFXlzIuwhukRvoX0fKyNdPH2GqMRQQd8cIIPrfXYjJzvuc89pfSlRSlmdyaKsrCuB0Bh7XjXEZu6KOOAHzOnP2xH513ZZQqlm2VQWPuAyfsFaXUxZn0KW5Yetd3Ekv6oOkfaHPxqxhlq2V8Q9Eif1Cunq/8AjOEn/bGHzhf/AAqa1D+n6/TcLPhxBB84patT8L+BURJK87m4WNGdzhVBZjgnAG5O29elK4BOVv1j9MLK44bPHDdQvJ9GyKG3JWVG2HuBqt72T6Jz9Q/aKnHWD1dCJmu7WMNGctPCFB0+MiDw72Ue8eULsVe4fsraNp3I5IPVAPezH1VHmavxUbLJsdvhs6dOlUc5pX0t8/nvyLq6C8Rt2sreKCaOQxwxqwVgWBCjVleY3zzFSKq06MdTqIyzXhVpBuIocoinzkGGc+7SPfVlgYqrVUc3ddzitJOy2FQjrflP3PEK+1cTwwj4tq/6BU3qE9M17bifCbfuE0lww8oFBX7Q1bYeN6iNJbE+t4AiKi7BVCj3KMD91fdZrFdshPzVc30t5dT9iC9xd3LrGB3Ipwpz3BV7+4Anurw6P2gQSYIb6QqGGcME2yM74OSatXox0DHC7a9upMNcaJyhG4SNQ7KB9ZsBj8B3HNY8Bjxbx+4n5k1RxSUYPzZ6Pg0nWxEb7Qi7fnndm+3LbnWIwcDJBONyNhnv2rLcj3edYQbDJycbnln4VzOR6/mfVK8Li7VCobbUcA92cd9e9LPcKabaT1W543dwI0Zz+KM/4fbXpa8QHDrdHyvp14NZd9xBCfZJGCd+enG5GMHSAed0hP0ODyLqD7s5P7qm3SW7hsnZ1jS4u52HZq4XEcca4XzVAB3Y1Enfba7h493a9zynHKz7RRbsoq/zvr8l/Zy+inCr+4JmN5cRR5HZl1yZfE9izaVXw55zXVTrBi9NZHYrbBezWXT6jS6hqJbuUY0g8uZ5YqMXHTa9ug9uwjh/1jpqDaD+KMsefiO7w7/lLZQmgAaQMY7sVtWmoO0lr06EHD8BLFQzxdo8n1fsW0DWagHQnjhglW0kYmJ8+jsTurDcxk+B5r8u/af1G/IrzhKnJwmrNClKVg0I50/vilk6JvJOVgjHeWlOCP2dXzqxOA8KFtbQwLyijVM+JUAE/E5Pxqv7S39N4zEnOKwTtpPDtpPwY94GG/VNWfXRoRtAoVpXkK5vHOj0F4ix3Ca1Vw64Z0IYAgEFGB5Me/vrpUqYhIkerS3H4Oa9i/QvLj9zMawegMg/B8S4gv6UsUg/vx1LqVq4Re6M3If96fEF9jirn/5LS3f7V0mtWz6McTtgVgnsNJJYj0R4gSeZPZPz86nVK17KHQXZDD92V5xcPk/RkuEP95SK+fuzxRfa4Yj+cd5F+51FTWlaPDUnyM5mQg9MbpfwnCrwfoGCX+FxWlwBpLvjXpL21xBHDZmNO3iMZLvJvjmD6pPI91WJSkKEIPNEOTYrFZrFTmpx+mY/0deY/wD5Z/8AlNVEcK/Ax/oD91foTjFp2tvNH/rInT9pSP51+deAyardPEDSfeD/APlUcau4viei/wCPySryX+v3RuXHsN+if3Gvmyk1RofFFP2CvVhnbxrQ4G/0IU80JQ/qn/DFc9LuN+Z6qUrV4rqn9GvccbRezVnGpUkRmHLK5wwz3ZBNb11ZNaztbSHVgB4ZO6aFvYb342PmD4V8XMOtGX84EfOpVwPhH3Y4NGoIW9sSY43P1ANKn6rJoGfFc9xBt0IKrTcHutjh8RryweLhXjtJWa62/asRW4tlkUq4yDXKfh7xTaok1gppyz8j5knPICuja3ROpXUxyxkrIjbFWGx28KRXZlk7K3je4lP4kYzjzLcgPOo6Lq052itehZx9LA4yhnrtZXz526dfQ8+HWRTUzkF3OWI5DHIDyFesNy0snZW0b3Ev5sYzjzLclHnU14D1PyzYfiMulefo0J+x5e/3L+1VmcK4NDbRiO3iSJB3KAM+ZPMnzOTVmOFcnmqvU5E+LxoU1QwcbRWib+y9/kUzd9V3EDbyXEskcTwqZY4U9di0e4y42DbHGC29TTgPFRc20Uw/KICR4NyYfBgRU+IqquhEPY+mWvdbXciL+g/rJ/M/GpK1NRhotjlQrzq1HKo7tkmrQ49xlLW3eaTko2H5zH2VHvP2ZPdXE47xieRJjbt2EEKsXuWXUzlQcrEhxkZ21nbPs+NfPQfqwF3Bb3d9NcSMzCYQs+pCufU1agSdQwTgjZsVFTo5tzapVy7Es6sOAvBZ9rN/5i6YzzE8xr9hfLC427ixqYUpV8oClKUApSlAKUpQClKUApSlAKxWaxQGar+86lLJ2dle5iLszYSVdILEnYFDt/hVgUoZTa2Kpueo1h+Av5V8BIgf7VZf3VC+PdHZuFThbl1eOcFhKqkLrXmCMbHGCf0h51+iq17ywjmAWWNJFByA6qwBHI4YHfc7+dRypRkmmi1RxlajOM1Lbk9j86W3ETMdNtDNcN4RxsfmQNvlVgdU3R2+trmeSeDsYJ0BIZ0LCRT6p0g5GQ0mcgcxVoRQqoAUBQOQAAHyFfda06EKfhJcXxCti0lUtZckvx/Ui3STq1s76ZZpkYOBhtDaO0A5B8DJx4gg92cAY7fCeCQWqdnbxJEngoAz5k82Pmcmt6lTHPFKVxulHSuGwiEk+s6mCIqLqZ2IJwBy5A8yBQHZqs7VdPF+KKORNq/xMO9es/WxNn6PhznvGu4hRv2QG/fXH6GcUe7u+IXLx9kzvChTVq0mJCpGrAzyHd31Xqzi4OzJqPjRsdNUNw1rYoTqu5gHxzEMWGkP7j+rVqQwhFCqAFUAADkABgD5VVHRbj9s/G7h5pkRooxb2wY4DHUe1IY+qG1AqBnJDbVbVb0o5YoxVlmkKUpUpEKUr47dc6dQ1eGRn5UB90pSgFKrjrY6XXNs8MNpJ2Tsjyu2lGJClVRfWBAySxJx+KK8OqLp7cXjyw3T9owjWWNtKKcatLg6AAcEoQcd5rGZXsS9lPJntoWdSlKyRClKUArFZrFAZpSlAKUpQClKUApSlAK5XSTo3DfQGGcErkMCpwyMM4ZT3EZPzNdWvG8u0ijaSRgiIpZmOwAG5JoCi+OcNEd29q0jz9hoxcoAkkTSDIVsEhtgMsBjfcDcj24QLuzR0gMEgd2ctIJFfUwAzlSVOMDurgcC6UKnaNcB8zSvIZtLFXLHfuyMHPjz7q7T9LLUDPbA+QVyflprm1M6k1GOhum1qjlWliiILe5EczsSEjiR3lZ3Oc6vzjywMVZ3VZw7iMAkjulZbUD6ASurTLvy9QkacdxIwQMDBNQzojN6fxW0MKuYrbXJI5GAMrhR5EsF8zk+Bq86t0YtLNLd8jVnhfX0cMbSyuqRoMszHAA99QniXXRYJE7Qu08gwEiCSIXJ5bsuAPE7nyJIFevW8M2USn2Gu7dZB3FS/I+WdNcviPBba/Rwy+sjvGJFAWSN42KnBG/MAgHYgitp1MlrkkKedHG4tcyT78V4j6NqGRaQyLGFB5Bjuzn35HnXB4pwfhCQu0FzpmVS0bCVmYuBkDAHedsjGM866nRJbVLa4lu1iaSGeVJp5AJDIQdiC+Tkg4Cjnjzrp9VCWchmgmtY0maRp4EmgUv6OwXTiRl9bBz7gdsgbaRvKW7JJWitiwOg97JNw61kmyZHhQsTzbI2Y+ZGD8a7lYVcDA2ArNWCsU/10Q6Lu3lPstbyJnzjcMR8n+yuX1D2jG9kfHqpbEMfAyyoVHyRj8KuLj3Ry3vY+zuYxIgOoAlgQRkZDKQQcEjY99fHR/ovbWKMltGI1Y6m3ZixxjdmJJ27s7Vrl1uWHXbpKnba/wBWn9jq0pStiuKUpQCsVmsUBmlKUApSlAKUpQClKUAql+svpiLyRrZHK2Vuw9IkX8rIDsi45gH7Rn8VcyjrM6XOmLG0bFxMuZHH5CI82yOTNyHf38ytVgtgr3MVrGPobYdpJ9Zzyz4nl/eHdUFWoo6fljKJMRHHFvpWJV5EeqFA8PCo/wBLrKJbbUkaDLplkVQSpPcQO/au1xeGR4+zjwO0yrOeSqR6xx+MTyA865vGLItBHYwhpZpAixoMFsIQdR7goAO52+RrnUfErdTJdnRriltPbo9oVMQAUBcDRgAaWXmrDYYNdWqFgjXtiMy2l4oAkCO0MpI79jiRTzB3BFbtxbXEg0yX16y8iva6cjzKqM1e/wAmK0krMxYlHWnx6KVI+HxMJLmaaI6VIPZLG4dmbHI4U7c8ZPdWhxbgFx2ssllOkPb47VXUsNWNIkUjOl8DHLfTmobPYRRlI7NWN4GDRCL15dQ72JzhNznVtg1J4ugvFbUC7jkS5uZf/MQMRpx+JpYlQSu42IAzgZHNd1Vmj9eZNTnGKszm9DILCGJu37AXMEsiyNMVDZVyAwDnYFQOXfnepX0PgN9xAXygi2t4nihcgjtnkPrsAd9CjIB7yffj06NdW7PObziiwyTsMLAqKYoxjm2c9o+NsnIHidsWAiAAAAAAYAGwAHLapY07PM9zWVS6yrY+qUpUpEKUpQClKUApSlAKxWaxQGaUpQClKUApSlAK4XTPpSthatKRqkJ0Qx98kjeyPd3nyB8q7tRjpt0FTiIiPayQywljG6bgasZypxn2RyIPnQFWx5t45rm4bXPJmSZz3seSjwAOFAH7sVjovYFIi7/hZj2j/rbgfI5/WNa/EuEzG89DmmjnjtyryuilcnHqow5au8geJ3yNpBXIrXjdPd7mwrf6sgG4pekgZSCFQe8BiS3zOPkK0K2OrJ8cYvB+dbxt+yUH862wf/p6GCxuOdGLa8UC5hSXHIkesvucYZfga4K9UtgD7MxX8w3Nxp+WuplSurYwc/g/R+3tV020McQPPSoBPvbm3xJroUpQClKUApSlAKUpQClKUApSlAKxWaxQGaUpQClKUApSlAK4HTe7u47R/QIu1nY6Rug7MEHL4YgMRyA8SDuARXfqKdZcF5JYvHYpqkkOl8MqsIyDq06iBk7LzzhjigKd6P8AG0jh/BTsSxMkmkPqkbOSW1b8j8j510X6UoAD2NxuMj6LGRkjvPiCPhXxwziUiWugB4jHM0WhsHT2KjUPDm+/mK3b/iEmtUAViEjGDHE3rMoJ5r+cxqp/jKcr268+np1OVV4i6baa1VtLdfXoc266XlF1ejTBTyZsKDvjz79qlnVlwq7N/wCmyWxigmtdKsXQ5y0bIdOQ24HhXANl90OJQWWFMUZ1zFUUZSL2hlRyZidv/cFXsq4GBsBUlKlGPeSszoUZuccz/Pz+jNKUqclFKUoBSlKAUpSgFKUoBSlKAUpSgFYrNYoDNKUoBSlKAUpSgFaPHOJi2tpp25RRu/v0qSB8TgfGt6uR0r4B6baS2xkMYkAGsAEjSytyPMHGD5GgKf4JZ3C29uFYhpdUsmJF3aZzuRq39UL3ePnXTeSYSyyvGNEet1JiQ8j6nrAZ22PPkpqCemXKLHKswfTP2MWUX8QnS3LlnurtcH6LX17JcWiSwLoWN5GIYA6tQUZCk8ixxtVbs79OfLq9eZzZYOrKeZvnfxeWmlia9SfC9S3N8ygGeTs4xg4EcfPGe4sQP91VoVzujvBltLWG3TcRIFz+cfxm+LEn410asnRSSVkKUpQyKUpQClKUApSlAKUpQClKUApSlAKxWaxQGaUpQClKUApUL6WdaMFo5hiU3NyNjGhwqH68nJfcMnxxVdcU6XcQus9rcGFD+St/U28DJ7Z+eK2UW9itXxVKh436cy7L/jUEH4aaKL9ORE/iIqOdJOsWzS0uHhuoJJVifQqSozFyMLgA5O5HKqm6N/c+ESC/RWlVsrI4lcyI3L1RkagQQdvDzrd4h0lsCpEPDlkH5zxxQp+0QT+6onJ5rZWWoypuCnnVmeCcDC/ci3OcuTNINtsAP+4sPhUy6vOM2lvccRM1zDE73PZqskiK2iBdIO5GxLN8qgy9ILya5S9FuHSFGRWSKdoVDZyDIoO+59YbCtt+l9vOSZuHwTE82jkiZvtVWz8a0UZp3tf9m0qtK1nK3xL0tOLQy/gpY5P0HRv4Sa26/MN3Y20t0TBBJDEIxlXyDrJPI5OBjHf3V2OH8QurfHo95OgHJWbtU/YfIqxGDkrnOrY+hSqZJP13R+hqVWHRTraYzJb8QVEaQhY50yEZjgAMp9gk4GRtk8gN6s+tWrFyE4zipRd0KUpQ2FKUoBSlKAUpSgFKUoBSlKAVis1igM0pSgFec6EqwU6WIIDYzgkbHHfjnSlAUMnV1xK2JT0ZZssT2qzxDXk8z2hDfMVu2/V9xR//AE8MQ8ZJ1P2R5pSt88loU54GhOTnKN2/N+52rDqcnbe4vFQd6wR7/wDEk/pqV8I6sLCAhjD27j8edjKfk3qD4KKxStW29yenRp0/BFL0JWqgDA2A5VxuM9DbO73uLeJ2/P06X/bXDfbSlYJSJ3vUnbneC4uYPAaxIo+DDV/ernnqVmHLiJx52yk/8ys0rN2RSo05eKKfojb4b1KRiWOS5uXuBGwYR9msakgg74JJGw22zVlUpWDeMVFWirIUpShsKUpQClKUApSlAKUpQClKUArFKUB//9k="/>
          <p:cNvSpPr>
            <a:spLocks noChangeAspect="1" noChangeArrowheads="1"/>
          </p:cNvSpPr>
          <p:nvPr/>
        </p:nvSpPr>
        <p:spPr bwMode="auto">
          <a:xfrm>
            <a:off x="1143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21088"/>
            <a:ext cx="20764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universal-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t="33766" r="40744" b="46254"/>
          <a:stretch/>
        </p:blipFill>
        <p:spPr>
          <a:xfrm>
            <a:off x="459514" y="4797152"/>
            <a:ext cx="5118313" cy="129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3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7772400" cy="1362456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AU" dirty="0" smtClean="0">
                <a:ln w="50800"/>
                <a:solidFill>
                  <a:schemeClr val="tx1"/>
                </a:solidFill>
                <a:effectLst/>
              </a:rPr>
              <a:t>What is a </a:t>
            </a:r>
            <a:r>
              <a:rPr lang="en-AU" dirty="0" smtClean="0">
                <a:ln w="50800"/>
                <a:solidFill>
                  <a:srgbClr val="FF0000"/>
                </a:solidFill>
                <a:effectLst/>
              </a:rPr>
              <a:t>‘safety split’?</a:t>
            </a:r>
            <a:endParaRPr lang="en-AU" dirty="0">
              <a:ln w="50800"/>
              <a:solidFill>
                <a:schemeClr val="tx1"/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276872"/>
            <a:ext cx="7920880" cy="150971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000" dirty="0" smtClean="0">
                <a:latin typeface="Century Gothic" panose="020B0502020202020204" pitchFamily="34" charset="0"/>
              </a:rPr>
              <a:t>There are times at school when we might need to leave an area to keep ourselves (and others) safe. </a:t>
            </a:r>
            <a:endParaRPr lang="en-AU" sz="25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5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000" dirty="0" smtClean="0">
                <a:latin typeface="Century Gothic" panose="020B0502020202020204" pitchFamily="34" charset="0"/>
              </a:rPr>
              <a:t>Your teacher may ask you to do a  “Safety Split”. This means you need to leave the classroom (or other area) as quickly as possible and move safely to a classroom.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15149"/>
            <a:ext cx="2130008" cy="161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4854" y1="30625" x2="44854" y2="30625"/>
                        <a14:foregroundMark x1="29588" y1="33475" x2="29588" y2="33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62" y="-531439"/>
            <a:ext cx="3666219" cy="5184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332656"/>
            <a:ext cx="525658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5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You might need a safety split when:</a:t>
            </a:r>
            <a:br>
              <a:rPr lang="en-AU" sz="45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en-AU" sz="45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868445"/>
            <a:ext cx="66967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4000" dirty="0" smtClean="0">
                <a:latin typeface="Century Gothic"/>
                <a:cs typeface="Century Gothic"/>
              </a:rPr>
              <a:t>There is a risk to your safety in the classroom,</a:t>
            </a:r>
          </a:p>
          <a:p>
            <a:pPr marL="285750" indent="-285750">
              <a:buFont typeface="Arial"/>
              <a:buChar char="•"/>
            </a:pPr>
            <a:r>
              <a:rPr lang="en-US" sz="4000" dirty="0" smtClean="0">
                <a:latin typeface="Century Gothic"/>
                <a:cs typeface="Century Gothic"/>
              </a:rPr>
              <a:t>If the teacher is called away from the class,</a:t>
            </a:r>
          </a:p>
          <a:p>
            <a:pPr marL="285750" indent="-285750">
              <a:buFont typeface="Arial"/>
              <a:buChar char="•"/>
            </a:pPr>
            <a:r>
              <a:rPr lang="en-US" sz="4000" dirty="0" smtClean="0">
                <a:latin typeface="Century Gothic"/>
                <a:cs typeface="Century Gothic"/>
              </a:rPr>
              <a:t>If the teacher or a student has a medical problem and needs help.</a:t>
            </a:r>
            <a:endParaRPr lang="en-US" sz="4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7893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332656"/>
            <a:ext cx="5256584" cy="6177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5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You might need a safety split if:</a:t>
            </a:r>
          </a:p>
          <a:p>
            <a:endParaRPr lang="en-AU" sz="4500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685800" indent="-685800">
              <a:lnSpc>
                <a:spcPct val="150000"/>
              </a:lnSpc>
              <a:buFont typeface="Arial"/>
              <a:buChar char="•"/>
            </a:pPr>
            <a:r>
              <a:rPr lang="en-AU" sz="25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There’s a “visitor” in your room.</a:t>
            </a:r>
          </a:p>
          <a:p>
            <a:pPr marL="685800" indent="-685800">
              <a:lnSpc>
                <a:spcPct val="150000"/>
              </a:lnSpc>
              <a:buFont typeface="Arial"/>
              <a:buChar char="•"/>
            </a:pPr>
            <a:r>
              <a:rPr lang="en-AU" sz="25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If there is faulty equipment that may be unsafe.</a:t>
            </a:r>
          </a:p>
          <a:p>
            <a:pPr marL="685800" indent="-685800">
              <a:lnSpc>
                <a:spcPct val="150000"/>
              </a:lnSpc>
              <a:buFont typeface="Arial"/>
              <a:buChar char="•"/>
            </a:pPr>
            <a:r>
              <a:rPr lang="en-AU" sz="25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If someone needs medical attention.</a:t>
            </a:r>
          </a:p>
          <a:p>
            <a:pPr marL="685800" indent="-685800">
              <a:lnSpc>
                <a:spcPct val="150000"/>
              </a:lnSpc>
              <a:buFont typeface="Arial"/>
              <a:buChar char="•"/>
            </a:pPr>
            <a:r>
              <a:rPr lang="en-AU" sz="25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If someone is very upset. </a:t>
            </a:r>
            <a:endParaRPr lang="en-AU" sz="25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002982">
            <a:off x="5803165" y="4022831"/>
            <a:ext cx="1179066" cy="17322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3284984"/>
            <a:ext cx="1620180" cy="1080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1412776"/>
            <a:ext cx="1800200" cy="17205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b="7917"/>
          <a:stretch/>
        </p:blipFill>
        <p:spPr>
          <a:xfrm>
            <a:off x="5148064" y="5596153"/>
            <a:ext cx="1221142" cy="11619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b="5102"/>
          <a:stretch/>
        </p:blipFill>
        <p:spPr>
          <a:xfrm>
            <a:off x="6300192" y="5405071"/>
            <a:ext cx="1384300" cy="137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9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700808"/>
            <a:ext cx="7772400" cy="1362456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AU" dirty="0" smtClean="0">
                <a:ln w="50800"/>
                <a:solidFill>
                  <a:schemeClr val="tx1"/>
                </a:solidFill>
                <a:effectLst/>
              </a:rPr>
              <a:t>During a safety split: </a:t>
            </a:r>
            <a:r>
              <a:rPr lang="en-AU" dirty="0" smtClean="0">
                <a:ln w="50800"/>
                <a:solidFill>
                  <a:srgbClr val="FF0000"/>
                </a:solidFill>
                <a:effectLst/>
              </a:rPr>
              <a:t>stay calm </a:t>
            </a:r>
            <a:r>
              <a:rPr lang="en-AU" dirty="0" smtClean="0">
                <a:ln w="50800"/>
                <a:solidFill>
                  <a:schemeClr val="tx1"/>
                </a:solidFill>
                <a:effectLst/>
              </a:rPr>
              <a:t>and</a:t>
            </a:r>
            <a:r>
              <a:rPr lang="en-AU" dirty="0" smtClean="0">
                <a:ln w="50800"/>
                <a:solidFill>
                  <a:srgbClr val="FF0000"/>
                </a:solidFill>
                <a:effectLst/>
              </a:rPr>
              <a:t> follow instructions.</a:t>
            </a:r>
            <a:endParaRPr lang="en-AU" dirty="0">
              <a:ln w="50800"/>
              <a:solidFill>
                <a:schemeClr val="tx1"/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3501008"/>
            <a:ext cx="7920880" cy="150971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500" dirty="0" smtClean="0">
                <a:latin typeface="Century Gothic" panose="020B0502020202020204" pitchFamily="34" charset="0"/>
              </a:rPr>
              <a:t>Your teacher will tell you if you need to go to your safety split class.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500" dirty="0" smtClean="0">
                <a:latin typeface="Century Gothic" panose="020B0502020202020204" pitchFamily="34" charset="0"/>
              </a:rPr>
              <a:t>Stay calm and go straight away.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500" dirty="0" smtClean="0">
                <a:latin typeface="Century Gothic" panose="020B0502020202020204" pitchFamily="34" charset="0"/>
              </a:rPr>
              <a:t>You don’t need to take anything with you.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3000" dirty="0" smtClean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989" y="5215632"/>
            <a:ext cx="2161011" cy="164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9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772400" cy="1362456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AU" dirty="0" smtClean="0">
                <a:ln w="50800"/>
                <a:solidFill>
                  <a:schemeClr val="tx1"/>
                </a:solidFill>
                <a:effectLst/>
              </a:rPr>
              <a:t>Be prepared. </a:t>
            </a:r>
            <a:endParaRPr lang="en-AU" dirty="0">
              <a:ln w="50800"/>
              <a:solidFill>
                <a:schemeClr val="tx1"/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844824"/>
            <a:ext cx="7920880" cy="1509712"/>
          </a:xfrm>
        </p:spPr>
        <p:txBody>
          <a:bodyPr>
            <a:noAutofit/>
          </a:bodyPr>
          <a:lstStyle/>
          <a:p>
            <a:r>
              <a:rPr lang="en-AU" sz="2500" dirty="0" smtClean="0">
                <a:latin typeface="Century Gothic" panose="020B0502020202020204" pitchFamily="34" charset="0"/>
              </a:rPr>
              <a:t>Your teacher will give you lots of opportunities to practise a “safety split”. This means that you will be prepared and know what to do if there is a problem or emergency in the classroom.</a:t>
            </a:r>
          </a:p>
          <a:p>
            <a:endParaRPr lang="en-AU" sz="2500" dirty="0" smtClean="0">
              <a:latin typeface="Century Gothic" panose="020B0502020202020204" pitchFamily="34" charset="0"/>
            </a:endParaRPr>
          </a:p>
          <a:p>
            <a:r>
              <a:rPr lang="en-AU" sz="2500" dirty="0" smtClean="0">
                <a:latin typeface="Century Gothic" panose="020B0502020202020204" pitchFamily="34" charset="0"/>
              </a:rPr>
              <a:t>Your teacher will tell you: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500" dirty="0" smtClean="0">
                <a:latin typeface="Century Gothic" panose="020B0502020202020204" pitchFamily="34" charset="0"/>
              </a:rPr>
              <a:t>Which door to exit from,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500" dirty="0" smtClean="0">
                <a:latin typeface="Century Gothic" panose="020B0502020202020204" pitchFamily="34" charset="0"/>
              </a:rPr>
              <a:t>What class you are going to,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500" dirty="0" smtClean="0">
                <a:latin typeface="Century Gothic" panose="020B0502020202020204" pitchFamily="34" charset="0"/>
              </a:rPr>
              <a:t>How to move safely,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500" dirty="0" smtClean="0">
                <a:latin typeface="Century Gothic" panose="020B0502020202020204" pitchFamily="34" charset="0"/>
              </a:rPr>
              <a:t>Why you need to stay calm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500" dirty="0" smtClean="0">
                <a:latin typeface="Century Gothic" panose="020B0502020202020204" pitchFamily="34" charset="0"/>
              </a:rPr>
              <a:t>What to do when you get there.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3000" dirty="0" smtClean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4077072"/>
            <a:ext cx="2139798" cy="249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7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  What it means to be ‘Safe’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At KPS, we are safe, respectful learners.&amp;quot;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 - &amp;quot;Today we are going to learn about our class “Safety Split”&amp;quot;&quot;/&gt;&lt;property id=&quot;20307&quot; value=&quot;259&quot;/&gt;&lt;/object&gt;&lt;object type=&quot;3&quot; unique_id=&quot;10012&quot;&gt;&lt;property id=&quot;20148&quot; value=&quot;5&quot;/&gt;&lt;property id=&quot;20300&quot; value=&quot;Slide 12 - &amp;quot;Time to role play!&amp;quot;&quot;/&gt;&lt;property id=&quot;20307&quot; value=&quot;264&quot;/&gt;&lt;/object&gt;&lt;object type=&quot;3&quot; unique_id=&quot;10023&quot;&gt;&lt;property id=&quot;20148&quot; value=&quot;5&quot;/&gt;&lt;property id=&quot;20300&quot; value=&quot;Slide 13 - &amp;quot;Goldie says Well done!&amp;quot;&quot;/&gt;&lt;property id=&quot;20307&quot; value=&quot;275&quot;/&gt;&lt;/object&gt;&lt;object type=&quot;3&quot; unique_id=&quot;10024&quot;&gt;&lt;property id=&quot;20148&quot; value=&quot;5&quot;/&gt;&lt;property id=&quot;20300&quot; value=&quot;Slide 14&quot;/&gt;&lt;property id=&quot;20307&quot; value=&quot;276&quot;/&gt;&lt;/object&gt;&lt;object type=&quot;3&quot; unique_id=&quot;10025&quot;&gt;&lt;property id=&quot;20148&quot; value=&quot;5&quot;/&gt;&lt;property id=&quot;20300&quot; value=&quot;Slide 5 - &amp;quot;What is a ‘safety split’?&amp;quot;&quot;/&gt;&lt;property id=&quot;20307&quot; value=&quot;277&quot;/&gt;&lt;/object&gt;&lt;object type=&quot;3&quot; unique_id=&quot;10026&quot;&gt;&lt;property id=&quot;20148&quot; value=&quot;5&quot;/&gt;&lt;property id=&quot;20300&quot; value=&quot;Slide 6&quot;/&gt;&lt;property id=&quot;20307&quot; value=&quot;284&quot;/&gt;&lt;/object&gt;&lt;object type=&quot;3&quot; unique_id=&quot;10027&quot;&gt;&lt;property id=&quot;20148&quot; value=&quot;5&quot;/&gt;&lt;property id=&quot;20300&quot; value=&quot;Slide 7&quot;/&gt;&lt;property id=&quot;20307&quot; value=&quot;285&quot;/&gt;&lt;/object&gt;&lt;object type=&quot;3&quot; unique_id=&quot;10028&quot;&gt;&lt;property id=&quot;20148&quot; value=&quot;5&quot;/&gt;&lt;property id=&quot;20300&quot; value=&quot;Slide 8 - &amp;quot;During a safety split: stay calm and follow instructions.&amp;quot;&quot;/&gt;&lt;property id=&quot;20307&quot; value=&quot;281&quot;/&gt;&lt;/object&gt;&lt;object type=&quot;3&quot; unique_id=&quot;10029&quot;&gt;&lt;property id=&quot;20148&quot; value=&quot;5&quot;/&gt;&lt;property id=&quot;20300&quot; value=&quot;Slide 9 - &amp;quot;Be prepared. &amp;quot;&quot;/&gt;&lt;property id=&quot;20307&quot; value=&quot;282&quot;/&gt;&lt;/object&gt;&lt;object type=&quot;3&quot; unique_id=&quot;10030&quot;&gt;&lt;property id=&quot;20148&quot; value=&quot;5&quot;/&gt;&lt;property id=&quot;20300&quot; value=&quot;Slide 10 - &amp;quot;Remember:&amp;quot;&quot;/&gt;&lt;property id=&quot;20307&quot; value=&quot;278&quot;/&gt;&lt;/object&gt;&lt;object type=&quot;3&quot; unique_id=&quot;10031&quot;&gt;&lt;property id=&quot;20148&quot; value=&quot;5&quot;/&gt;&lt;property id=&quot;20300&quot; value=&quot;Slide 11 - &amp;quot;When you get there:&amp;quot;&quot;/&gt;&lt;property id=&quot;20307&quot; value=&quot;283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. following directions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safety split</Template>
  <TotalTime>0</TotalTime>
  <Words>576</Words>
  <Application>Microsoft Office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Constantia</vt:lpstr>
      <vt:lpstr>Wingdings 2</vt:lpstr>
      <vt:lpstr>1. following directions</vt:lpstr>
      <vt:lpstr>  What it means to be ‘Safe’</vt:lpstr>
      <vt:lpstr>At KPS, we are safe, respectful learners.</vt:lpstr>
      <vt:lpstr>PowerPoint Presentation</vt:lpstr>
      <vt:lpstr>Today we are going to learn about our class “Safety Split”</vt:lpstr>
      <vt:lpstr>What is a ‘safety split’?</vt:lpstr>
      <vt:lpstr>PowerPoint Presentation</vt:lpstr>
      <vt:lpstr>PowerPoint Presentation</vt:lpstr>
      <vt:lpstr>During a safety split: stay calm and follow instructions.</vt:lpstr>
      <vt:lpstr>Be prepared. </vt:lpstr>
      <vt:lpstr>Remember:</vt:lpstr>
      <vt:lpstr>When you get there:</vt:lpstr>
      <vt:lpstr>Time to role play!</vt:lpstr>
      <vt:lpstr>Goldie says Well done!</vt:lpstr>
      <vt:lpstr>PowerPoint Presentation</vt:lpstr>
    </vt:vector>
  </TitlesOfParts>
  <Company>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What it means to be ‘Safe’</dc:title>
  <dc:creator>Wardlaw, Karen</dc:creator>
  <cp:lastModifiedBy>Wardlaw, Karen</cp:lastModifiedBy>
  <cp:revision>1</cp:revision>
  <dcterms:created xsi:type="dcterms:W3CDTF">2017-03-02T02:34:11Z</dcterms:created>
  <dcterms:modified xsi:type="dcterms:W3CDTF">2017-03-02T02:34:24Z</dcterms:modified>
</cp:coreProperties>
</file>